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48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76"/>
    <p:restoredTop sz="96197"/>
  </p:normalViewPr>
  <p:slideViewPr>
    <p:cSldViewPr snapToGrid="0">
      <p:cViewPr varScale="1">
        <p:scale>
          <a:sx n="51" d="100"/>
          <a:sy n="51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F369C-5EDE-99D5-8CE9-2BCCAAD1D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C0BDB-75E1-C14D-30DA-69FC7D262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FAD60-E844-8D3F-24FF-ED0F51B2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30477-BF8E-AC9A-92F4-EC9F763C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C7F92-744D-F963-5242-01AC0963B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2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A21C-7941-0DE0-7F6A-7A977B6F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FC6F1-100B-F1C3-76D4-AB7E2FB81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AADED-0BF1-E6F4-96B7-BF97BE4C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AA04D-2FDC-89FF-EC7B-10053FD61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5EEF2-CE08-5EB1-77CF-CF386258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2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51BF1C-24EF-29B8-C6EA-E15B78D7F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7AA38-901F-592C-4A90-E1C68FA9E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83AEB-56BD-0250-8FA9-0AAFC19A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F38A6-A8A0-E77A-B93D-78E41D5B2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64A88-D276-2A09-86E1-2653AF20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1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80416" y="268224"/>
            <a:ext cx="5522976" cy="10728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Group Name / DOC ID / Month XX, 2022 / © 2022 IBM Corporation</a:t>
            </a:r>
            <a:endParaRPr lang="en-US" dirty="0"/>
          </a:p>
        </p:txBody>
      </p:sp>
      <p:sp>
        <p:nvSpPr>
          <p:cNvPr id="4" name="Slide Number Placehold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395FB3-9C97-154F-86B2-7E381B951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8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9A184-0C06-39DF-8007-1DEB78EB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DFC0E-3350-62CE-4D2F-485A4F706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7B5D7-CE03-6C21-9135-5277357A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6D949-706C-CE19-BFFE-B3775FFB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DC88E-5858-E0D4-7379-C2605F13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3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229BC-7F40-AB74-1DDA-83F70ED63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1D942-60BE-FAEF-159A-410066908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B1026-A868-82AC-FD6C-A9B3AE6F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F5855-1488-ED84-823F-45911542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64CC0-7DB2-C7AC-8EF8-DD7B85114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2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5BC4D-9375-B5FD-7250-20C40F4C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7AC46-5E0A-2861-D1C9-ECA7110E7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0107C-D4E1-373E-8EC7-B30E467DE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5E0C1-5809-DA2B-DEFE-46AE88B0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E3572-0FAA-2700-2F16-AB4C3CF4F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E0A29-C8C7-5000-1CA1-D59C97FA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6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14EB-077A-A247-41CC-FA6E4E599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F6505-67B1-1495-9BD8-B017DC784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48FE7-5CDB-A63F-F076-FFA72F9EF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A1433-0C29-BF3A-6A45-B319DB9CF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C79DA-3516-AB55-A02D-BEC79F7C2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E20CE-5599-976E-8A07-47145FF6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2FDB9E-B79B-AACF-963F-8B35592A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A80493-ED82-0A15-3F2F-5FA89756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3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4957-C0EC-E5C3-2DED-B97A2A32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1C4364-F2A7-3195-896D-C2648FCD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0C073-90A2-8EBE-27B4-C64FF0E4B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A46DB-7977-6F41-F2EF-5557FDC5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4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7F5A66-7309-6DAB-E74C-6324030EE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8EE493-FCAC-EA02-9A11-550B25A1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FDC4B-AFBC-D321-FF6C-0B9126B68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8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9AC6-6FE1-C8F7-9515-A2C013C3E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B0508-4DE7-C996-BDA1-9120B8270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F00B9-E267-59C8-EF9B-AA4A7317D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50221-9EC1-9728-43B6-49A1779F0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0B43C-3ECB-DFEB-2EA2-4AE764B0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32F01-3A38-57E4-0094-3A955B39E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DDF23-D932-B2E8-AE5D-C21C1FAA5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21BBA9-D6F8-1C82-9E15-CED062A69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6DC3B-CE9C-838B-3900-06AB3FE0C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8CA59-355D-9E2C-01FB-FEE733B9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1EC3D-C438-448D-E99D-87FE16563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C08CC-8683-16DC-F0AD-5E8D93366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8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CCB3E5-9320-A32A-4246-BF5B89BE5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52F66-5E51-FC55-FD89-775798D48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304C3-E17A-27DE-C3DA-44BD9558F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98FA6-06CB-DA4C-9117-018F5290B79D}" type="datetimeFigureOut">
              <a:rPr lang="en-US" smtClean="0"/>
              <a:t>4/26/23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AD107-2455-E8AF-61A2-58314DBA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1D6C4-6753-FFA5-C801-E3903DF1D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82904-C6B2-7F42-9304-24C57295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7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B3CF18-BC89-850E-9B5A-59B7F29C436F}"/>
              </a:ext>
            </a:extLst>
          </p:cNvPr>
          <p:cNvSpPr txBox="1"/>
          <p:nvPr/>
        </p:nvSpPr>
        <p:spPr>
          <a:xfrm>
            <a:off x="3645906" y="2590800"/>
            <a:ext cx="4900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DRAFT IBM DataStage Roles and Capability Matrix </a:t>
            </a:r>
          </a:p>
        </p:txBody>
      </p:sp>
    </p:spTree>
    <p:extLst>
      <p:ext uri="{BB962C8B-B14F-4D97-AF65-F5344CB8AC3E}">
        <p14:creationId xmlns:p14="http://schemas.microsoft.com/office/powerpoint/2010/main" val="27123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7EC4A6-DC7E-698C-55DE-1C78E521A5F6}"/>
              </a:ext>
            </a:extLst>
          </p:cNvPr>
          <p:cNvGraphicFramePr>
            <a:graphicFrameLocks noGrp="1"/>
          </p:cNvGraphicFramePr>
          <p:nvPr/>
        </p:nvGraphicFramePr>
        <p:xfrm>
          <a:off x="284350" y="175486"/>
          <a:ext cx="11633624" cy="6503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3771809343"/>
                    </a:ext>
                  </a:extLst>
                </a:gridCol>
                <a:gridCol w="1454203">
                  <a:extLst>
                    <a:ext uri="{9D8B030D-6E8A-4147-A177-3AD203B41FA5}">
                      <a16:colId xmlns:a16="http://schemas.microsoft.com/office/drawing/2014/main" val="2279919834"/>
                    </a:ext>
                  </a:extLst>
                </a:gridCol>
                <a:gridCol w="1454203">
                  <a:extLst>
                    <a:ext uri="{9D8B030D-6E8A-4147-A177-3AD203B41FA5}">
                      <a16:colId xmlns:a16="http://schemas.microsoft.com/office/drawing/2014/main" val="1812889773"/>
                    </a:ext>
                  </a:extLst>
                </a:gridCol>
                <a:gridCol w="1454203">
                  <a:extLst>
                    <a:ext uri="{9D8B030D-6E8A-4147-A177-3AD203B41FA5}">
                      <a16:colId xmlns:a16="http://schemas.microsoft.com/office/drawing/2014/main" val="2472649848"/>
                    </a:ext>
                  </a:extLst>
                </a:gridCol>
                <a:gridCol w="1454203">
                  <a:extLst>
                    <a:ext uri="{9D8B030D-6E8A-4147-A177-3AD203B41FA5}">
                      <a16:colId xmlns:a16="http://schemas.microsoft.com/office/drawing/2014/main" val="1911393068"/>
                    </a:ext>
                  </a:extLst>
                </a:gridCol>
                <a:gridCol w="1454203">
                  <a:extLst>
                    <a:ext uri="{9D8B030D-6E8A-4147-A177-3AD203B41FA5}">
                      <a16:colId xmlns:a16="http://schemas.microsoft.com/office/drawing/2014/main" val="3340667125"/>
                    </a:ext>
                  </a:extLst>
                </a:gridCol>
                <a:gridCol w="1454203">
                  <a:extLst>
                    <a:ext uri="{9D8B030D-6E8A-4147-A177-3AD203B41FA5}">
                      <a16:colId xmlns:a16="http://schemas.microsoft.com/office/drawing/2014/main" val="3993542733"/>
                    </a:ext>
                  </a:extLst>
                </a:gridCol>
                <a:gridCol w="1454203">
                  <a:extLst>
                    <a:ext uri="{9D8B030D-6E8A-4147-A177-3AD203B41FA5}">
                      <a16:colId xmlns:a16="http://schemas.microsoft.com/office/drawing/2014/main" val="1460149431"/>
                    </a:ext>
                  </a:extLst>
                </a:gridCol>
              </a:tblGrid>
              <a:tr h="38912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Capability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DataStage and </a:t>
                      </a:r>
                      <a:r>
                        <a:rPr lang="en-GB" sz="500" dirty="0" err="1">
                          <a:solidFill>
                            <a:schemeClr val="bg1"/>
                          </a:solidFill>
                          <a:effectLst/>
                        </a:rPr>
                        <a:t>QualityStage</a:t>
                      </a: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 Administrator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DataStage and </a:t>
                      </a:r>
                      <a:r>
                        <a:rPr lang="en-GB" sz="500" dirty="0" err="1">
                          <a:solidFill>
                            <a:schemeClr val="bg1"/>
                          </a:solidFill>
                          <a:effectLst/>
                        </a:rPr>
                        <a:t>QualityStage</a:t>
                      </a: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 User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DataStage Developer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DataStage Production Manager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DataStage Operator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DataStage Super Operator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DataStage and </a:t>
                      </a:r>
                      <a:r>
                        <a:rPr lang="en-GB" sz="500" dirty="0" err="1">
                          <a:solidFill>
                            <a:schemeClr val="bg1"/>
                          </a:solidFill>
                          <a:effectLst/>
                        </a:rPr>
                        <a:t>QualityStage</a:t>
                      </a: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 Operations Viewer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2557934250"/>
                  </a:ext>
                </a:extLst>
              </a:tr>
              <a:tr h="1386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>
                          <a:solidFill>
                            <a:schemeClr val="bg1"/>
                          </a:solidFill>
                          <a:effectLst/>
                        </a:rPr>
                        <a:t>Assign project roles</a:t>
                      </a:r>
                      <a:endParaRPr lang="en-GB" sz="7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343491396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Create, delete, and configure projects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1462251810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Mark projects as protected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2668213899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Unprotect protected projects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1972009635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Issue server engine commands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2854237402"/>
                  </a:ext>
                </a:extLst>
              </a:tr>
              <a:tr h="3891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Create and edit jobs and objects in Designer client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2745626730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Run and schedule jobs in Director client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2405188155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View entire job log messages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2247098490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Import objects into protected projects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2844358904"/>
                  </a:ext>
                </a:extLst>
              </a:tr>
              <a:tr h="13861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Change WLM settings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2080831777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Change project NLS settings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1662348580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Change project properties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 (limited)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 (limited)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 (limited)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 (limited)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4007274864"/>
                  </a:ext>
                </a:extLst>
              </a:tr>
              <a:tr h="3891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Edit jobs or other objects in protected projects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149338376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Create, delete, or configure projects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2178603450"/>
                  </a:ext>
                </a:extLst>
              </a:tr>
              <a:tr h="6396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Assign project roles to InfoSphere DataStage suite users in the Administrator client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2815153594"/>
                  </a:ext>
                </a:extLst>
              </a:tr>
              <a:tr h="3891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Use the Designer client to view jobs and view objects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90000103"/>
                  </a:ext>
                </a:extLst>
              </a:tr>
              <a:tr h="139117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View information about job runs, services, system resources, and workload management queues in the IBM InfoSphere DataStage and </a:t>
                      </a:r>
                      <a:r>
                        <a:rPr lang="en-GB" sz="500" dirty="0" err="1">
                          <a:solidFill>
                            <a:schemeClr val="bg1"/>
                          </a:solidFill>
                          <a:effectLst/>
                        </a:rPr>
                        <a:t>QualityStage</a:t>
                      </a:r>
                      <a:r>
                        <a:rPr lang="en-GB" sz="500" dirty="0">
                          <a:solidFill>
                            <a:schemeClr val="bg1"/>
                          </a:solidFill>
                          <a:effectLst/>
                        </a:rPr>
                        <a:t> Operations Console</a:t>
                      </a:r>
                      <a:endParaRPr lang="en-GB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400"/>
                        </a:spcBef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344" marR="6344" marT="6344" marB="6344" anchor="b"/>
                </a:tc>
                <a:extLst>
                  <a:ext uri="{0D108BD9-81ED-4DB2-BD59-A6C34878D82A}">
                    <a16:rowId xmlns:a16="http://schemas.microsoft.com/office/drawing/2014/main" val="2702886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09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280</Words>
  <Application>Microsoft Macintosh PowerPoint</Application>
  <PresentationFormat>Widescreen</PresentationFormat>
  <Paragraphs>145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Skidmore</dc:creator>
  <cp:lastModifiedBy>Mike Skidmore</cp:lastModifiedBy>
  <cp:revision>1</cp:revision>
  <dcterms:created xsi:type="dcterms:W3CDTF">2023-04-26T15:53:36Z</dcterms:created>
  <dcterms:modified xsi:type="dcterms:W3CDTF">2023-04-26T15:55:43Z</dcterms:modified>
</cp:coreProperties>
</file>